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906000"/>
  <p:notesSz cx="6858000" cy="9144000"/>
  <p:embeddedFontLst>
    <p:embeddedFont>
      <p:font typeface="Libre Franklin Light"/>
      <p:regular r:id="rId8"/>
      <p:bold r:id="rId9"/>
      <p:italic r:id="rId10"/>
      <p:boldItalic r:id="rId11"/>
    </p:embeddedFont>
    <p:embeddedFont>
      <p:font typeface="Libre Franklin"/>
      <p:regular r:id="rId12"/>
      <p:bold r:id="rId13"/>
      <p:italic r:id="rId14"/>
      <p:boldItalic r:id="rId15"/>
    </p:embeddedFont>
    <p:embeddedFont>
      <p:font typeface="Barlow Condensed"/>
      <p:regular r:id="rId16"/>
      <p:bold r:id="rId17"/>
      <p:italic r:id="rId18"/>
      <p:boldItalic r:id="rId19"/>
    </p:embeddedFont>
    <p:embeddedFont>
      <p:font typeface="Open Sans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regular.fntdata"/><Relationship Id="rId11" Type="http://schemas.openxmlformats.org/officeDocument/2006/relationships/font" Target="fonts/LibreFranklinLight-boldItalic.fntdata"/><Relationship Id="rId22" Type="http://schemas.openxmlformats.org/officeDocument/2006/relationships/font" Target="fonts/OpenSansLight-italic.fntdata"/><Relationship Id="rId10" Type="http://schemas.openxmlformats.org/officeDocument/2006/relationships/font" Target="fonts/LibreFranklinLight-italic.fntdata"/><Relationship Id="rId21" Type="http://schemas.openxmlformats.org/officeDocument/2006/relationships/font" Target="fonts/OpenSansLight-bold.fntdata"/><Relationship Id="rId13" Type="http://schemas.openxmlformats.org/officeDocument/2006/relationships/font" Target="fonts/LibreFranklin-bold.fntdata"/><Relationship Id="rId12" Type="http://schemas.openxmlformats.org/officeDocument/2006/relationships/font" Target="fonts/LibreFranklin-regular.fntdata"/><Relationship Id="rId23" Type="http://schemas.openxmlformats.org/officeDocument/2006/relationships/font" Target="fonts/Open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Light-bold.fntdata"/><Relationship Id="rId15" Type="http://schemas.openxmlformats.org/officeDocument/2006/relationships/font" Target="fonts/LibreFranklin-boldItalic.fntdata"/><Relationship Id="rId14" Type="http://schemas.openxmlformats.org/officeDocument/2006/relationships/font" Target="fonts/LibreFranklin-italic.fntdata"/><Relationship Id="rId17" Type="http://schemas.openxmlformats.org/officeDocument/2006/relationships/font" Target="fonts/BarlowCondensed-bold.fntdata"/><Relationship Id="rId16" Type="http://schemas.openxmlformats.org/officeDocument/2006/relationships/font" Target="fonts/BarlowCondense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Condensed-boldItalic.fntdata"/><Relationship Id="rId6" Type="http://schemas.openxmlformats.org/officeDocument/2006/relationships/slide" Target="slides/slide1.xml"/><Relationship Id="rId18" Type="http://schemas.openxmlformats.org/officeDocument/2006/relationships/font" Target="fonts/BarlowCondensed-italic.fntdata"/><Relationship Id="rId7" Type="http://schemas.openxmlformats.org/officeDocument/2006/relationships/slide" Target="slides/slide2.xml"/><Relationship Id="rId8" Type="http://schemas.openxmlformats.org/officeDocument/2006/relationships/font" Target="fonts/LibreFranklin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690018" y="-594517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70512" y="2085977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830262" y="-60322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82506" y="4406902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82506" y="2906715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95300" y="1600202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5035550" y="1600202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95301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95301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95302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72972" y="273052"/>
            <a:ext cx="553773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95302" y="1435102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 design (3)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5886"/>
            <a:ext cx="9906000" cy="700388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title"/>
          </p:nvPr>
        </p:nvSpPr>
        <p:spPr>
          <a:xfrm>
            <a:off x="0" y="0"/>
            <a:ext cx="9906000" cy="900105"/>
          </a:xfrm>
          <a:prstGeom prst="rect">
            <a:avLst/>
          </a:prstGeom>
          <a:solidFill>
            <a:srgbClr val="AA11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Du trenger AirTies smart wifi hvis du har ...</a:t>
            </a:r>
            <a:endParaRPr i="0" sz="36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619279" y="2338075"/>
            <a:ext cx="175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Chromecast, Sonos-</a:t>
            </a:r>
            <a:br>
              <a:rPr b="1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høyttalere</a:t>
            </a:r>
            <a:endParaRPr b="1" sz="18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131856" y="2699630"/>
            <a:ext cx="2569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store barn</a:t>
            </a:r>
            <a:endParaRPr b="1" sz="2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19624" y="5078400"/>
            <a:ext cx="2706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stor bolig, mye armering  eller kronglete planløsning</a:t>
            </a:r>
            <a:endParaRPr b="1" sz="18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959954" y="5556451"/>
            <a:ext cx="17538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behov for wifi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garasjen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236462" y="3284455"/>
            <a:ext cx="1491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smarte lyspærer, sensorer og målere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EyeNetworks_logo_300px.png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6052" y="6409571"/>
            <a:ext cx="1879436" cy="40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5F5F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0" y="0"/>
            <a:ext cx="9906000" cy="900105"/>
          </a:xfrm>
          <a:prstGeom prst="rect">
            <a:avLst/>
          </a:prstGeom>
          <a:solidFill>
            <a:srgbClr val="AA11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00" u="none" cap="none" strike="noStrik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Hvilken wifi? Et spørsmål om forventning</a:t>
            </a:r>
            <a:endParaRPr i="0" sz="3600" u="none" cap="none" strike="noStrik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297180" y="1229461"/>
            <a:ext cx="9311639" cy="5029944"/>
            <a:chOff x="297180" y="329356"/>
            <a:chExt cx="9311639" cy="5029944"/>
          </a:xfrm>
        </p:grpSpPr>
        <p:sp>
          <p:nvSpPr>
            <p:cNvPr id="98" name="Google Shape;98;p14"/>
            <p:cNvSpPr/>
            <p:nvPr/>
          </p:nvSpPr>
          <p:spPr>
            <a:xfrm>
              <a:off x="4402374" y="916310"/>
              <a:ext cx="1101250" cy="637551"/>
            </a:xfrm>
            <a:prstGeom prst="roundRect">
              <a:avLst>
                <a:gd fmla="val 10000" name="adj"/>
              </a:avLst>
            </a:prstGeom>
            <a:solidFill>
              <a:srgbClr val="FDD8C8">
                <a:alpha val="89803"/>
              </a:srgbClr>
            </a:solidFill>
            <a:ln cap="flat" cmpd="sng" w="25400">
              <a:solidFill>
                <a:srgbClr val="FDD8C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97180" y="347923"/>
              <a:ext cx="2909887" cy="181146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2999" r="-2999" t="0"/>
              </a:stretch>
            </a:blipFill>
            <a:ln cap="flat" cmpd="sng" w="38100">
              <a:solidFill>
                <a:srgbClr val="B041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 rot="10800000">
              <a:off x="297180" y="2340200"/>
              <a:ext cx="2909887" cy="30191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386669" y="2340200"/>
              <a:ext cx="2730909" cy="2929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900" lIns="184900" spcFirstLastPara="1" rIns="184900" wrap="square" tIns="184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D44E2B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Bare ruter</a:t>
              </a:r>
              <a:endParaRPr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rgbClr val="D44E2B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D44E2B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Få dingser og brukere</a:t>
              </a:r>
              <a:endParaRPr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D44E2B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D44E2B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Liten bolig / minimal armering</a:t>
              </a:r>
              <a:endParaRPr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D44E2B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D44E2B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Ingen forventning om full dekning.</a:t>
              </a:r>
              <a:endParaRPr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498056" y="329356"/>
              <a:ext cx="2909887" cy="1811460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-2999" r="-2999" t="0"/>
              </a:stretch>
            </a:blip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rot="10800000">
              <a:off x="3498056" y="2340200"/>
              <a:ext cx="2909887" cy="30191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3587545" y="2340200"/>
              <a:ext cx="2730909" cy="2929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900" lIns="184900" spcFirstLastPara="1" rIns="184900" wrap="square" tIns="184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000090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Ruter + forsterker</a:t>
              </a:r>
              <a:endParaRPr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rgbClr val="000090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00009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Begrenset antall dingser og brukere</a:t>
              </a:r>
              <a:endParaRPr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90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00009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Lite video og spill</a:t>
              </a:r>
              <a:endParaRPr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90"/>
                </a:buClr>
                <a:buSzPts val="2000"/>
                <a:buFont typeface="Open Sans Light"/>
                <a:buChar char="•"/>
              </a:pPr>
              <a:r>
                <a:rPr lang="en-US" sz="2000">
                  <a:solidFill>
                    <a:srgbClr val="00009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Du vil </a:t>
              </a:r>
              <a:r>
                <a:rPr i="0" lang="en-US" sz="2000" u="none" cap="none" strike="noStrike">
                  <a:solidFill>
                    <a:srgbClr val="00009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eliminere én dødsone.</a:t>
              </a:r>
              <a:r>
                <a:rPr b="0" i="0" lang="en-US" sz="2100" u="none" cap="none" strike="noStrik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</a:t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698932" y="329356"/>
              <a:ext cx="2909887" cy="1811460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-2999" r="-2999" t="0"/>
              </a:stretch>
            </a:blipFill>
            <a:ln cap="flat" cmpd="sng" w="38100">
              <a:solidFill>
                <a:srgbClr val="399C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10800000">
              <a:off x="6698932" y="2340200"/>
              <a:ext cx="2909887" cy="30191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6788421" y="2340200"/>
              <a:ext cx="2730909" cy="2929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900" lIns="184900" spcFirstLastPara="1" rIns="184900" wrap="square" tIns="184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399C10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AirTies smart wifi</a:t>
              </a:r>
              <a:endParaRPr>
                <a:solidFill>
                  <a:srgbClr val="399C10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rgbClr val="399C10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399C1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Mange dingser og brukere. </a:t>
              </a:r>
              <a:endParaRPr>
                <a:solidFill>
                  <a:srgbClr val="399C1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99C10"/>
                </a:buClr>
                <a:buSzPts val="2000"/>
                <a:buFont typeface="Libre Franklin Light"/>
                <a:buChar char="•"/>
              </a:pPr>
              <a:r>
                <a:rPr i="0" lang="en-US" sz="2000" u="none" cap="none" strike="noStrike">
                  <a:solidFill>
                    <a:srgbClr val="399C1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Mye video og spill.</a:t>
              </a:r>
              <a:endParaRPr>
                <a:solidFill>
                  <a:srgbClr val="399C1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99C10"/>
                </a:buClr>
                <a:buSzPts val="2000"/>
                <a:buFont typeface="Libre Franklin Light"/>
                <a:buChar char="•"/>
              </a:pPr>
              <a:r>
                <a:rPr lang="en-US" sz="2000">
                  <a:solidFill>
                    <a:srgbClr val="399C1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Du </a:t>
              </a:r>
              <a:r>
                <a:rPr i="0" lang="en-US" sz="2000" u="none" cap="none" strike="noStrike">
                  <a:solidFill>
                    <a:srgbClr val="399C1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forventer full dekning og høy ytelse.</a:t>
              </a:r>
              <a:endParaRPr>
                <a:solidFill>
                  <a:srgbClr val="399C1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EyeNetworks_logo_300px.png" id="108" name="Google Shape;10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6052" y="6409571"/>
            <a:ext cx="1879436" cy="40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Expo">
      <a:dk1>
        <a:srgbClr val="000000"/>
      </a:dk1>
      <a:lt1>
        <a:srgbClr val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